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8" r:id="rId4"/>
    <p:sldId id="260" r:id="rId5"/>
    <p:sldId id="270" r:id="rId6"/>
    <p:sldId id="277" r:id="rId7"/>
    <p:sldId id="281" r:id="rId8"/>
    <p:sldId id="279" r:id="rId9"/>
    <p:sldId id="280"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5" d="100"/>
          <a:sy n="85" d="100"/>
        </p:scale>
        <p:origin x="518"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489CB5E2-2882-4A3D-8101-620E87623ED6}" type="datetimeFigureOut">
              <a:rPr lang="nl-NL" smtClean="0"/>
              <a:pPr/>
              <a:t>5-8-2019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41F997B-158B-4C43-9C69-8968BAF77D61}"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89CB5E2-2882-4A3D-8101-620E87623ED6}" type="datetimeFigureOut">
              <a:rPr lang="nl-NL" smtClean="0"/>
              <a:pPr/>
              <a:t>5-8-2019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41F997B-158B-4C43-9C69-8968BAF77D61}"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89CB5E2-2882-4A3D-8101-620E87623ED6}" type="datetimeFigureOut">
              <a:rPr lang="nl-NL" smtClean="0"/>
              <a:pPr/>
              <a:t>5-8-2019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41F997B-158B-4C43-9C69-8968BAF77D61}"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89CB5E2-2882-4A3D-8101-620E87623ED6}" type="datetimeFigureOut">
              <a:rPr lang="nl-NL" smtClean="0"/>
              <a:pPr/>
              <a:t>5-8-2019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41F997B-158B-4C43-9C69-8968BAF77D61}"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89CB5E2-2882-4A3D-8101-620E87623ED6}" type="datetimeFigureOut">
              <a:rPr lang="nl-NL" smtClean="0"/>
              <a:pPr/>
              <a:t>5-8-2019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41F997B-158B-4C43-9C69-8968BAF77D61}"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89CB5E2-2882-4A3D-8101-620E87623ED6}" type="datetimeFigureOut">
              <a:rPr lang="nl-NL" smtClean="0"/>
              <a:pPr/>
              <a:t>5-8-2019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41F997B-158B-4C43-9C69-8968BAF77D61}"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89CB5E2-2882-4A3D-8101-620E87623ED6}" type="datetimeFigureOut">
              <a:rPr lang="nl-NL" smtClean="0"/>
              <a:pPr/>
              <a:t>5-8-2019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41F997B-158B-4C43-9C69-8968BAF77D61}"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89CB5E2-2882-4A3D-8101-620E87623ED6}" type="datetimeFigureOut">
              <a:rPr lang="nl-NL" smtClean="0"/>
              <a:pPr/>
              <a:t>5-8-2019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41F997B-158B-4C43-9C69-8968BAF77D61}"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9CB5E2-2882-4A3D-8101-620E87623ED6}" type="datetimeFigureOut">
              <a:rPr lang="nl-NL" smtClean="0"/>
              <a:pPr/>
              <a:t>5-8-2019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41F997B-158B-4C43-9C69-8968BAF77D61}"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89CB5E2-2882-4A3D-8101-620E87623ED6}" type="datetimeFigureOut">
              <a:rPr lang="nl-NL" smtClean="0"/>
              <a:pPr/>
              <a:t>5-8-2019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41F997B-158B-4C43-9C69-8968BAF77D61}"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89CB5E2-2882-4A3D-8101-620E87623ED6}" type="datetimeFigureOut">
              <a:rPr lang="nl-NL" smtClean="0"/>
              <a:pPr/>
              <a:t>5-8-2019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41F997B-158B-4C43-9C69-8968BAF77D61}"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tx2"/>
            </a:gs>
            <a:gs pos="31000">
              <a:srgbClr val="85C2FF"/>
            </a:gs>
            <a:gs pos="70000">
              <a:srgbClr val="C4D6EB"/>
            </a:gs>
            <a:gs pos="100000">
              <a:srgbClr val="FFEBFA"/>
            </a:gs>
          </a:gsLst>
          <a:lin ang="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CB5E2-2882-4A3D-8101-620E87623ED6}" type="datetimeFigureOut">
              <a:rPr lang="nl-NL" smtClean="0"/>
              <a:pPr/>
              <a:t>5-8-2019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F997B-158B-4C43-9C69-8968BAF77D61}"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ZaPfq5eL9s" TargetMode="External"/><Relationship Id="rId2" Type="http://schemas.openxmlformats.org/officeDocument/2006/relationships/hyperlink" Target="https://www.youtube.com/watch?v=zkwBO2_eBT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47728" y="188641"/>
            <a:ext cx="8544272" cy="1470025"/>
          </a:xfrm>
        </p:spPr>
        <p:txBody>
          <a:bodyPr/>
          <a:lstStyle/>
          <a:p>
            <a:r>
              <a:rPr lang="nl-NL" dirty="0" smtClean="0"/>
              <a:t>De </a:t>
            </a:r>
            <a:r>
              <a:rPr lang="nl-NL" dirty="0"/>
              <a:t>Verlichting </a:t>
            </a:r>
            <a:r>
              <a:rPr lang="nl-NL" dirty="0" smtClean="0"/>
              <a:t>en verlicht absolutisme</a:t>
            </a:r>
            <a:endParaRPr lang="nl-NL" dirty="0"/>
          </a:p>
        </p:txBody>
      </p:sp>
      <p:pic>
        <p:nvPicPr>
          <p:cNvPr id="1026" name="Picture 2" descr="http://verlichtinglevensbeschouwing.weebly.com/uploads/7/1/6/0/7160341/3720166.jpg?4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792" y="2054024"/>
            <a:ext cx="7344816" cy="4570885"/>
          </a:xfrm>
          <a:prstGeom prst="rect">
            <a:avLst/>
          </a:prstGeom>
          <a:noFill/>
          <a:extLst>
            <a:ext uri="{909E8E84-426E-40DD-AFC4-6F175D3DCCD1}">
              <a14:hiddenFill xmlns:a14="http://schemas.microsoft.com/office/drawing/2010/main">
                <a:solidFill>
                  <a:srgbClr val="FFFFFF"/>
                </a:solidFill>
              </a14:hiddenFill>
            </a:ext>
          </a:extLst>
        </p:spPr>
      </p:pic>
      <p:sp>
        <p:nvSpPr>
          <p:cNvPr id="4" name="Ondertitel 3"/>
          <p:cNvSpPr>
            <a:spLocks noGrp="1"/>
          </p:cNvSpPr>
          <p:nvPr>
            <p:ph type="subTitle" idx="1"/>
          </p:nvPr>
        </p:nvSpPr>
        <p:spPr/>
        <p:txBody>
          <a:bodyPr/>
          <a:lstStyle/>
          <a:p>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3">
                    <a:lumMod val="50000"/>
                  </a:schemeClr>
                </a:solidFill>
              </a:rPr>
              <a:t>Lesdoelen</a:t>
            </a:r>
            <a:endParaRPr lang="nl-NL" b="1" dirty="0">
              <a:solidFill>
                <a:schemeClr val="accent3">
                  <a:lumMod val="50000"/>
                </a:schemeClr>
              </a:solidFill>
            </a:endParaRPr>
          </a:p>
        </p:txBody>
      </p:sp>
      <p:sp>
        <p:nvSpPr>
          <p:cNvPr id="3" name="Tijdelijke aanduiding voor inhoud 2"/>
          <p:cNvSpPr>
            <a:spLocks noGrp="1"/>
          </p:cNvSpPr>
          <p:nvPr>
            <p:ph idx="1"/>
          </p:nvPr>
        </p:nvSpPr>
        <p:spPr>
          <a:xfrm>
            <a:off x="3863752" y="1556792"/>
            <a:ext cx="8208912" cy="4569373"/>
          </a:xfrm>
        </p:spPr>
        <p:txBody>
          <a:bodyPr>
            <a:normAutofit fontScale="62500" lnSpcReduction="20000"/>
          </a:bodyPr>
          <a:lstStyle/>
          <a:p>
            <a:pPr>
              <a:buNone/>
            </a:pPr>
            <a:r>
              <a:rPr lang="nl-NL" b="1" dirty="0" smtClean="0">
                <a:solidFill>
                  <a:schemeClr val="accent3">
                    <a:lumMod val="50000"/>
                  </a:schemeClr>
                </a:solidFill>
              </a:rPr>
              <a:t>Aan het eind van de les kunnen jullie uitleggen:</a:t>
            </a:r>
          </a:p>
          <a:p>
            <a:r>
              <a:rPr lang="nl-NL" dirty="0" smtClean="0">
                <a:solidFill>
                  <a:schemeClr val="accent3">
                    <a:lumMod val="50000"/>
                  </a:schemeClr>
                </a:solidFill>
              </a:rPr>
              <a:t>Wat Voltaire, John Locke en </a:t>
            </a:r>
            <a:r>
              <a:rPr lang="nl-NL" dirty="0" err="1" smtClean="0">
                <a:solidFill>
                  <a:schemeClr val="accent3">
                    <a:lumMod val="50000"/>
                  </a:schemeClr>
                </a:solidFill>
              </a:rPr>
              <a:t>Montesquieu</a:t>
            </a:r>
            <a:r>
              <a:rPr lang="nl-NL" dirty="0" smtClean="0">
                <a:solidFill>
                  <a:schemeClr val="accent3">
                    <a:lumMod val="50000"/>
                  </a:schemeClr>
                </a:solidFill>
              </a:rPr>
              <a:t> betekende tijdens de verlichting;</a:t>
            </a:r>
          </a:p>
          <a:p>
            <a:r>
              <a:rPr lang="nl-NL" dirty="0" smtClean="0">
                <a:solidFill>
                  <a:schemeClr val="accent3">
                    <a:lumMod val="50000"/>
                  </a:schemeClr>
                </a:solidFill>
              </a:rPr>
              <a:t>Wat de begrippen volkssoevereiniteit en trias politica betekenen;</a:t>
            </a:r>
          </a:p>
          <a:p>
            <a:r>
              <a:rPr lang="nl-NL" dirty="0" smtClean="0">
                <a:solidFill>
                  <a:schemeClr val="accent3">
                    <a:lumMod val="50000"/>
                  </a:schemeClr>
                </a:solidFill>
              </a:rPr>
              <a:t>Wat het verschil is tussen Pruisen en andere </a:t>
            </a:r>
            <a:r>
              <a:rPr lang="nl-NL" dirty="0" err="1" smtClean="0">
                <a:solidFill>
                  <a:schemeClr val="accent3">
                    <a:lumMod val="50000"/>
                  </a:schemeClr>
                </a:solidFill>
              </a:rPr>
              <a:t>europese</a:t>
            </a:r>
            <a:r>
              <a:rPr lang="nl-NL" dirty="0" smtClean="0">
                <a:solidFill>
                  <a:schemeClr val="accent3">
                    <a:lumMod val="50000"/>
                  </a:schemeClr>
                </a:solidFill>
              </a:rPr>
              <a:t> landen;</a:t>
            </a:r>
          </a:p>
          <a:p>
            <a:r>
              <a:rPr lang="nl-NL" dirty="0" smtClean="0">
                <a:solidFill>
                  <a:schemeClr val="accent3">
                    <a:lumMod val="50000"/>
                  </a:schemeClr>
                </a:solidFill>
              </a:rPr>
              <a:t>Wat het Ancien </a:t>
            </a:r>
            <a:r>
              <a:rPr lang="nl-NL" dirty="0" err="1" smtClean="0">
                <a:solidFill>
                  <a:schemeClr val="accent3">
                    <a:lumMod val="50000"/>
                  </a:schemeClr>
                </a:solidFill>
              </a:rPr>
              <a:t>Régime</a:t>
            </a:r>
            <a:r>
              <a:rPr lang="nl-NL" dirty="0" smtClean="0">
                <a:solidFill>
                  <a:schemeClr val="accent3">
                    <a:lumMod val="50000"/>
                  </a:schemeClr>
                </a:solidFill>
              </a:rPr>
              <a:t> is</a:t>
            </a:r>
          </a:p>
          <a:p>
            <a:endParaRPr lang="nl-NL" dirty="0" smtClean="0">
              <a:solidFill>
                <a:schemeClr val="accent3">
                  <a:lumMod val="50000"/>
                </a:schemeClr>
              </a:solidFill>
            </a:endParaRPr>
          </a:p>
          <a:p>
            <a:pPr>
              <a:buNone/>
            </a:pPr>
            <a:r>
              <a:rPr lang="nl-NL" b="1" dirty="0" smtClean="0">
                <a:solidFill>
                  <a:schemeClr val="accent3">
                    <a:lumMod val="50000"/>
                  </a:schemeClr>
                </a:solidFill>
              </a:rPr>
              <a:t>KA:</a:t>
            </a:r>
          </a:p>
          <a:p>
            <a:pPr>
              <a:buNone/>
            </a:pPr>
            <a:r>
              <a:rPr lang="nl-NL" dirty="0" smtClean="0">
                <a:solidFill>
                  <a:schemeClr val="accent3">
                    <a:lumMod val="50000"/>
                  </a:schemeClr>
                </a:solidFill>
              </a:rPr>
              <a:t>27 rationeel optimisme en ‘verlicht denken’ werd toegepast op alle terreinen van de samenleving: godsdienst, politiek, economie en sociale verhoudingen </a:t>
            </a:r>
          </a:p>
          <a:p>
            <a:pPr>
              <a:buNone/>
            </a:pPr>
            <a:r>
              <a:rPr lang="nl-NL" dirty="0" smtClean="0">
                <a:solidFill>
                  <a:schemeClr val="accent3">
                    <a:lumMod val="50000"/>
                  </a:schemeClr>
                </a:solidFill>
              </a:rPr>
              <a:t>28 voortbestaan van het ancien </a:t>
            </a:r>
            <a:r>
              <a:rPr lang="nl-NL" dirty="0" err="1" smtClean="0">
                <a:solidFill>
                  <a:schemeClr val="accent3">
                    <a:lumMod val="50000"/>
                  </a:schemeClr>
                </a:solidFill>
              </a:rPr>
              <a:t>régime</a:t>
            </a:r>
            <a:r>
              <a:rPr lang="nl-NL" dirty="0" smtClean="0">
                <a:solidFill>
                  <a:schemeClr val="accent3">
                    <a:lumMod val="50000"/>
                  </a:schemeClr>
                </a:solidFill>
              </a:rPr>
              <a:t> met pogingen om het vorstelijk bestuur op eigentijdse verlichte wijze vorm te geven (verlicht absolutisme) </a:t>
            </a:r>
          </a:p>
          <a:p>
            <a:pPr>
              <a:buNone/>
            </a:pPr>
            <a:r>
              <a:rPr lang="nl-NL" dirty="0" smtClean="0">
                <a:solidFill>
                  <a:schemeClr val="accent3">
                    <a:lumMod val="50000"/>
                  </a:schemeClr>
                </a:solidFill>
              </a:rPr>
              <a:t>	</a:t>
            </a:r>
          </a:p>
          <a:p>
            <a:pPr>
              <a:buNone/>
            </a:pPr>
            <a:endParaRPr lang="nl-NL" dirty="0" smtClean="0">
              <a:solidFill>
                <a:schemeClr val="accent3">
                  <a:lumMod val="50000"/>
                </a:schemeClr>
              </a:solidFill>
            </a:endParaRPr>
          </a:p>
          <a:p>
            <a:pPr>
              <a:buNone/>
            </a:pPr>
            <a:endParaRPr lang="nl-NL" dirty="0" smtClean="0">
              <a:solidFill>
                <a:schemeClr val="accent3">
                  <a:lumMod val="50000"/>
                </a:schemeClr>
              </a:solidFill>
            </a:endParaRPr>
          </a:p>
        </p:txBody>
      </p:sp>
      <p:sp>
        <p:nvSpPr>
          <p:cNvPr id="4" name="Tijdelijke aanduiding voor inhoud 2"/>
          <p:cNvSpPr txBox="1">
            <a:spLocks/>
          </p:cNvSpPr>
          <p:nvPr/>
        </p:nvSpPr>
        <p:spPr>
          <a:xfrm>
            <a:off x="292577" y="2060848"/>
            <a:ext cx="288032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nl-NL" dirty="0" smtClean="0">
                <a:solidFill>
                  <a:schemeClr val="bg1"/>
                </a:solidFill>
              </a:rPr>
              <a:t>Welkom</a:t>
            </a:r>
          </a:p>
          <a:p>
            <a:pPr marL="342900" indent="-342900">
              <a:spcBef>
                <a:spcPct val="20000"/>
              </a:spcBef>
              <a:buFont typeface="Arial" pitchFamily="34" charset="0"/>
              <a:buChar char="•"/>
              <a:defRPr/>
            </a:pPr>
            <a:r>
              <a:rPr lang="nl-NL" b="1" i="1" dirty="0" smtClean="0">
                <a:solidFill>
                  <a:schemeClr val="bg1"/>
                </a:solidFill>
              </a:rPr>
              <a:t>Lesdoelen</a:t>
            </a:r>
          </a:p>
          <a:p>
            <a:pPr marL="342900" indent="-342900">
              <a:spcBef>
                <a:spcPct val="20000"/>
              </a:spcBef>
              <a:buFont typeface="Arial" pitchFamily="34" charset="0"/>
              <a:buChar char="•"/>
              <a:defRPr/>
            </a:pPr>
            <a:r>
              <a:rPr lang="nl-NL" dirty="0" smtClean="0">
                <a:solidFill>
                  <a:schemeClr val="bg1"/>
                </a:solidFill>
              </a:rPr>
              <a:t>Vorige les</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Voltaire</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De verlichting</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Herhaling</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Afsluiting</a:t>
            </a:r>
            <a:endParaRPr lang="nl-NL"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chemeClr val="accent3">
                    <a:lumMod val="50000"/>
                  </a:schemeClr>
                </a:solidFill>
              </a:rPr>
              <a:t>Vorige Les</a:t>
            </a:r>
            <a:endParaRPr lang="nl-NL" b="1" dirty="0">
              <a:solidFill>
                <a:schemeClr val="accent3">
                  <a:lumMod val="50000"/>
                </a:schemeClr>
              </a:solidFill>
            </a:endParaRPr>
          </a:p>
        </p:txBody>
      </p:sp>
      <p:sp>
        <p:nvSpPr>
          <p:cNvPr id="3" name="Tijdelijke aanduiding voor inhoud 2"/>
          <p:cNvSpPr>
            <a:spLocks noGrp="1"/>
          </p:cNvSpPr>
          <p:nvPr>
            <p:ph idx="1"/>
          </p:nvPr>
        </p:nvSpPr>
        <p:spPr>
          <a:xfrm>
            <a:off x="3863752" y="1556792"/>
            <a:ext cx="8208912" cy="4569373"/>
          </a:xfrm>
        </p:spPr>
        <p:txBody>
          <a:bodyPr>
            <a:normAutofit/>
          </a:bodyPr>
          <a:lstStyle/>
          <a:p>
            <a:pPr>
              <a:buNone/>
            </a:pPr>
            <a:r>
              <a:rPr lang="nl-NL" dirty="0" smtClean="0">
                <a:solidFill>
                  <a:schemeClr val="accent3">
                    <a:lumMod val="50000"/>
                  </a:schemeClr>
                </a:solidFill>
              </a:rPr>
              <a:t>De Wetenschappelijke Revolutie!</a:t>
            </a:r>
          </a:p>
          <a:p>
            <a:pPr>
              <a:buNone/>
            </a:pPr>
            <a:endParaRPr lang="nl-NL" dirty="0" smtClean="0">
              <a:solidFill>
                <a:schemeClr val="accent3">
                  <a:lumMod val="50000"/>
                </a:schemeClr>
              </a:solidFill>
            </a:endParaRPr>
          </a:p>
        </p:txBody>
      </p:sp>
      <p:sp>
        <p:nvSpPr>
          <p:cNvPr id="4" name="Tijdelijke aanduiding voor inhoud 2"/>
          <p:cNvSpPr txBox="1">
            <a:spLocks/>
          </p:cNvSpPr>
          <p:nvPr/>
        </p:nvSpPr>
        <p:spPr>
          <a:xfrm>
            <a:off x="292577" y="2060848"/>
            <a:ext cx="288032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nl-NL" dirty="0" smtClean="0">
                <a:solidFill>
                  <a:schemeClr val="bg1"/>
                </a:solidFill>
              </a:rPr>
              <a:t>Welkom</a:t>
            </a:r>
          </a:p>
          <a:p>
            <a:pPr marL="342900" indent="-342900">
              <a:spcBef>
                <a:spcPct val="20000"/>
              </a:spcBef>
              <a:buFont typeface="Arial" pitchFamily="34" charset="0"/>
              <a:buChar char="•"/>
              <a:defRPr/>
            </a:pPr>
            <a:r>
              <a:rPr lang="nl-NL" dirty="0" smtClean="0">
                <a:solidFill>
                  <a:schemeClr val="bg1"/>
                </a:solidFill>
              </a:rPr>
              <a:t>Lesdoelen</a:t>
            </a:r>
          </a:p>
          <a:p>
            <a:pPr marL="342900" indent="-342900">
              <a:spcBef>
                <a:spcPct val="20000"/>
              </a:spcBef>
              <a:buFont typeface="Arial" pitchFamily="34" charset="0"/>
              <a:buChar char="•"/>
              <a:defRPr/>
            </a:pPr>
            <a:r>
              <a:rPr lang="nl-NL" b="1" i="1" dirty="0" smtClean="0">
                <a:solidFill>
                  <a:schemeClr val="bg1"/>
                </a:solidFill>
              </a:rPr>
              <a:t>Vorige les</a:t>
            </a:r>
            <a:endParaRPr lang="nl-NL" b="1" i="1"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Voltaire</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De verlichting</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Herhaling</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Afsluiting</a:t>
            </a:r>
            <a:endParaRPr lang="nl-NL" dirty="0">
              <a:solidFill>
                <a:schemeClr val="bg1"/>
              </a:solidFill>
            </a:endParaRPr>
          </a:p>
        </p:txBody>
      </p:sp>
    </p:spTree>
    <p:extLst>
      <p:ext uri="{BB962C8B-B14F-4D97-AF65-F5344CB8AC3E}">
        <p14:creationId xmlns:p14="http://schemas.microsoft.com/office/powerpoint/2010/main" val="405300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txBox="1">
            <a:spLocks/>
          </p:cNvSpPr>
          <p:nvPr/>
        </p:nvSpPr>
        <p:spPr>
          <a:xfrm>
            <a:off x="292577" y="2060848"/>
            <a:ext cx="288032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nl-NL" dirty="0" smtClean="0">
                <a:solidFill>
                  <a:schemeClr val="bg1"/>
                </a:solidFill>
              </a:rPr>
              <a:t>Welkom</a:t>
            </a:r>
          </a:p>
          <a:p>
            <a:pPr marL="342900" indent="-342900">
              <a:spcBef>
                <a:spcPct val="20000"/>
              </a:spcBef>
              <a:buFont typeface="Arial" pitchFamily="34" charset="0"/>
              <a:buChar char="•"/>
              <a:defRPr/>
            </a:pPr>
            <a:r>
              <a:rPr lang="nl-NL" dirty="0" smtClean="0">
                <a:solidFill>
                  <a:schemeClr val="bg1"/>
                </a:solidFill>
              </a:rPr>
              <a:t>Lesdoelen</a:t>
            </a:r>
          </a:p>
          <a:p>
            <a:pPr marL="342900" indent="-342900">
              <a:spcBef>
                <a:spcPct val="20000"/>
              </a:spcBef>
              <a:buFont typeface="Arial" pitchFamily="34" charset="0"/>
              <a:buChar char="•"/>
              <a:defRPr/>
            </a:pPr>
            <a:r>
              <a:rPr lang="nl-NL" dirty="0" smtClean="0">
                <a:solidFill>
                  <a:schemeClr val="bg1"/>
                </a:solidFill>
              </a:rPr>
              <a:t>Vorige les</a:t>
            </a:r>
            <a:endParaRPr lang="nl-NL" dirty="0">
              <a:solidFill>
                <a:schemeClr val="bg1"/>
              </a:solidFill>
            </a:endParaRPr>
          </a:p>
          <a:p>
            <a:pPr marL="342900" indent="-342900">
              <a:spcBef>
                <a:spcPct val="20000"/>
              </a:spcBef>
              <a:buFont typeface="Arial" pitchFamily="34" charset="0"/>
              <a:buChar char="•"/>
              <a:defRPr/>
            </a:pPr>
            <a:r>
              <a:rPr lang="nl-NL" b="1" i="1" dirty="0" smtClean="0">
                <a:solidFill>
                  <a:schemeClr val="bg1"/>
                </a:solidFill>
              </a:rPr>
              <a:t>Voltaire</a:t>
            </a:r>
            <a:endParaRPr lang="nl-NL" b="1" i="1"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De verlichting</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Herhaling</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Afsluiting</a:t>
            </a:r>
            <a:endParaRPr lang="nl-NL" dirty="0">
              <a:solidFill>
                <a:schemeClr val="bg1"/>
              </a:solidFill>
            </a:endParaRPr>
          </a:p>
        </p:txBody>
      </p:sp>
      <p:sp>
        <p:nvSpPr>
          <p:cNvPr id="6" name="Tekstvak 5"/>
          <p:cNvSpPr txBox="1"/>
          <p:nvPr/>
        </p:nvSpPr>
        <p:spPr>
          <a:xfrm>
            <a:off x="5239999" y="4638659"/>
            <a:ext cx="3446476" cy="1938992"/>
          </a:xfrm>
          <a:prstGeom prst="rect">
            <a:avLst/>
          </a:prstGeom>
          <a:noFill/>
        </p:spPr>
        <p:txBody>
          <a:bodyPr wrap="square" rtlCol="0">
            <a:spAutoFit/>
          </a:bodyPr>
          <a:lstStyle/>
          <a:p>
            <a:r>
              <a:rPr lang="nl-NL" sz="2000" b="1" dirty="0" smtClean="0">
                <a:solidFill>
                  <a:schemeClr val="accent3">
                    <a:lumMod val="50000"/>
                  </a:schemeClr>
                </a:solidFill>
              </a:rPr>
              <a:t>Voltaire</a:t>
            </a:r>
            <a:endParaRPr lang="nl-NL" sz="2000" b="1" dirty="0">
              <a:solidFill>
                <a:schemeClr val="accent3">
                  <a:lumMod val="50000"/>
                </a:schemeClr>
              </a:solidFill>
            </a:endParaRPr>
          </a:p>
          <a:p>
            <a:pPr marL="285750" indent="-285750">
              <a:buFont typeface="Arial" panose="020B0604020202020204" pitchFamily="34" charset="0"/>
              <a:buChar char="•"/>
            </a:pPr>
            <a:r>
              <a:rPr lang="nl-NL" sz="2000" dirty="0">
                <a:solidFill>
                  <a:schemeClr val="accent3">
                    <a:lumMod val="50000"/>
                  </a:schemeClr>
                </a:solidFill>
              </a:rPr>
              <a:t>21 </a:t>
            </a:r>
            <a:r>
              <a:rPr lang="nl-NL" sz="2000" dirty="0" smtClean="0">
                <a:solidFill>
                  <a:schemeClr val="accent3">
                    <a:lumMod val="50000"/>
                  </a:schemeClr>
                </a:solidFill>
              </a:rPr>
              <a:t>november 1964 – 30 mei 1778</a:t>
            </a:r>
            <a:endParaRPr lang="nl-NL" sz="2000" dirty="0">
              <a:solidFill>
                <a:schemeClr val="accent3">
                  <a:lumMod val="50000"/>
                </a:schemeClr>
              </a:solidFill>
            </a:endParaRPr>
          </a:p>
          <a:p>
            <a:pPr marL="285750" indent="-285750">
              <a:buFont typeface="Arial" panose="020B0604020202020204" pitchFamily="34" charset="0"/>
              <a:buChar char="•"/>
            </a:pPr>
            <a:r>
              <a:rPr lang="nl-NL" sz="2000" dirty="0">
                <a:solidFill>
                  <a:schemeClr val="accent3">
                    <a:lumMod val="50000"/>
                  </a:schemeClr>
                </a:solidFill>
              </a:rPr>
              <a:t>François-Marie </a:t>
            </a:r>
            <a:r>
              <a:rPr lang="nl-NL" sz="2000" dirty="0" err="1" smtClean="0">
                <a:solidFill>
                  <a:schemeClr val="accent3">
                    <a:lumMod val="50000"/>
                  </a:schemeClr>
                </a:solidFill>
              </a:rPr>
              <a:t>Arouet</a:t>
            </a:r>
            <a:endParaRPr lang="nl-NL" sz="2000" dirty="0" smtClean="0">
              <a:solidFill>
                <a:schemeClr val="accent3">
                  <a:lumMod val="50000"/>
                </a:schemeClr>
              </a:solidFill>
            </a:endParaRPr>
          </a:p>
          <a:p>
            <a:pPr marL="285750" indent="-285750">
              <a:buFont typeface="Arial" panose="020B0604020202020204" pitchFamily="34" charset="0"/>
              <a:buChar char="•"/>
            </a:pPr>
            <a:r>
              <a:rPr lang="nl-NL" sz="2000" dirty="0" smtClean="0">
                <a:solidFill>
                  <a:schemeClr val="accent3">
                    <a:lumMod val="50000"/>
                  </a:schemeClr>
                </a:solidFill>
              </a:rPr>
              <a:t>Voortrekker van de Verlichting</a:t>
            </a:r>
          </a:p>
        </p:txBody>
      </p:sp>
      <p:pic>
        <p:nvPicPr>
          <p:cNvPr id="2052" name="Picture 4" descr="https://upload.wikimedia.org/wikipedia/commons/f/f2/Atelier_de_Nicolas_de_Largilli%C3%A8re%2C_portrait_de_Voltaire%2C_d%C3%A9tail_%28mus%C3%A9e_Carnavalet%29_-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1763" y="3276451"/>
            <a:ext cx="3060105" cy="34564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dn-1.constitution.org/img/locke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6299" y="423942"/>
            <a:ext cx="3276129" cy="2293291"/>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5070360" y="332656"/>
            <a:ext cx="3446476" cy="1938992"/>
          </a:xfrm>
          <a:prstGeom prst="rect">
            <a:avLst/>
          </a:prstGeom>
          <a:noFill/>
        </p:spPr>
        <p:txBody>
          <a:bodyPr wrap="square" rtlCol="0">
            <a:spAutoFit/>
          </a:bodyPr>
          <a:lstStyle/>
          <a:p>
            <a:r>
              <a:rPr lang="nl-NL" sz="2000" b="1" dirty="0" smtClean="0">
                <a:solidFill>
                  <a:schemeClr val="accent3">
                    <a:lumMod val="50000"/>
                  </a:schemeClr>
                </a:solidFill>
              </a:rPr>
              <a:t>John Locke</a:t>
            </a:r>
          </a:p>
          <a:p>
            <a:r>
              <a:rPr lang="nl-NL" sz="2000" dirty="0" smtClean="0">
                <a:solidFill>
                  <a:schemeClr val="accent3">
                    <a:lumMod val="50000"/>
                  </a:schemeClr>
                </a:solidFill>
              </a:rPr>
              <a:t>29 augustus 1632 – 28 oktober 1704</a:t>
            </a:r>
            <a:endParaRPr lang="nl-NL" sz="2000" dirty="0">
              <a:solidFill>
                <a:schemeClr val="accent3">
                  <a:lumMod val="50000"/>
                </a:schemeClr>
              </a:solidFill>
            </a:endParaRPr>
          </a:p>
          <a:p>
            <a:pPr marL="285750" indent="-285750">
              <a:buFont typeface="Arial" panose="020B0604020202020204" pitchFamily="34" charset="0"/>
              <a:buChar char="•"/>
            </a:pPr>
            <a:r>
              <a:rPr lang="nl-NL" sz="2000" dirty="0" smtClean="0">
                <a:solidFill>
                  <a:schemeClr val="accent3">
                    <a:lumMod val="50000"/>
                  </a:schemeClr>
                </a:solidFill>
              </a:rPr>
              <a:t>Filosoof tijdens de vroege verlichting;</a:t>
            </a:r>
          </a:p>
          <a:p>
            <a:pPr marL="285750" indent="-285750">
              <a:buFont typeface="Arial" panose="020B0604020202020204" pitchFamily="34" charset="0"/>
              <a:buChar char="•"/>
            </a:pPr>
            <a:r>
              <a:rPr lang="nl-NL" sz="2000" dirty="0" smtClean="0">
                <a:solidFill>
                  <a:schemeClr val="accent3">
                    <a:lumMod val="50000"/>
                  </a:schemeClr>
                </a:solidFill>
              </a:rPr>
              <a:t>Bedenker volkssoevereiniteit</a:t>
            </a:r>
          </a:p>
        </p:txBody>
      </p:sp>
      <p:pic>
        <p:nvPicPr>
          <p:cNvPr id="2056" name="Picture 8" descr="Montesquieu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4729" y="1570588"/>
            <a:ext cx="2792967" cy="3351560"/>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5178262" y="2564904"/>
            <a:ext cx="3446476" cy="1631216"/>
          </a:xfrm>
          <a:prstGeom prst="rect">
            <a:avLst/>
          </a:prstGeom>
          <a:noFill/>
        </p:spPr>
        <p:txBody>
          <a:bodyPr wrap="square" rtlCol="0">
            <a:spAutoFit/>
          </a:bodyPr>
          <a:lstStyle/>
          <a:p>
            <a:r>
              <a:rPr lang="nl-NL" sz="2000" b="1" dirty="0" err="1" smtClean="0">
                <a:solidFill>
                  <a:schemeClr val="accent3">
                    <a:lumMod val="50000"/>
                  </a:schemeClr>
                </a:solidFill>
              </a:rPr>
              <a:t>Montesquieu</a:t>
            </a:r>
            <a:endParaRPr lang="nl-NL" sz="2000" b="1" dirty="0" smtClean="0">
              <a:solidFill>
                <a:schemeClr val="accent3">
                  <a:lumMod val="50000"/>
                </a:schemeClr>
              </a:solidFill>
            </a:endParaRPr>
          </a:p>
          <a:p>
            <a:pPr marL="342900" indent="-342900">
              <a:buFont typeface="Arial" panose="020B0604020202020204" pitchFamily="34" charset="0"/>
              <a:buChar char="•"/>
            </a:pPr>
            <a:r>
              <a:rPr lang="nl-NL" sz="2000" dirty="0" smtClean="0">
                <a:solidFill>
                  <a:schemeClr val="accent3">
                    <a:lumMod val="50000"/>
                  </a:schemeClr>
                </a:solidFill>
              </a:rPr>
              <a:t>18 januari 1689 – 10 februari 1755</a:t>
            </a:r>
            <a:endParaRPr lang="nl-NL" sz="2000" dirty="0">
              <a:solidFill>
                <a:schemeClr val="accent3">
                  <a:lumMod val="50000"/>
                </a:schemeClr>
              </a:solidFill>
            </a:endParaRPr>
          </a:p>
          <a:p>
            <a:pPr marL="285750" indent="-285750">
              <a:buFont typeface="Arial" panose="020B0604020202020204" pitchFamily="34" charset="0"/>
              <a:buChar char="•"/>
            </a:pPr>
            <a:r>
              <a:rPr lang="nl-NL" sz="2000" dirty="0" smtClean="0">
                <a:solidFill>
                  <a:schemeClr val="accent3">
                    <a:lumMod val="50000"/>
                  </a:schemeClr>
                </a:solidFill>
              </a:rPr>
              <a:t>Filosoof verlichting;</a:t>
            </a:r>
          </a:p>
          <a:p>
            <a:pPr marL="285750" indent="-285750">
              <a:buFont typeface="Arial" panose="020B0604020202020204" pitchFamily="34" charset="0"/>
              <a:buChar char="•"/>
            </a:pPr>
            <a:r>
              <a:rPr lang="nl-NL" sz="2000" dirty="0" smtClean="0">
                <a:solidFill>
                  <a:schemeClr val="accent3">
                    <a:lumMod val="50000"/>
                  </a:schemeClr>
                </a:solidFill>
              </a:rPr>
              <a:t>Trias politica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3">
                    <a:lumMod val="75000"/>
                  </a:schemeClr>
                </a:solidFill>
              </a:rPr>
              <a:t>De Verlichting</a:t>
            </a:r>
            <a:endParaRPr lang="nl-NL" dirty="0">
              <a:solidFill>
                <a:schemeClr val="accent3">
                  <a:lumMod val="75000"/>
                </a:schemeClr>
              </a:solidFill>
            </a:endParaRPr>
          </a:p>
        </p:txBody>
      </p:sp>
      <p:sp>
        <p:nvSpPr>
          <p:cNvPr id="3" name="Tijdelijke aanduiding voor inhoud 2"/>
          <p:cNvSpPr>
            <a:spLocks noGrp="1"/>
          </p:cNvSpPr>
          <p:nvPr>
            <p:ph idx="1"/>
          </p:nvPr>
        </p:nvSpPr>
        <p:spPr>
          <a:xfrm>
            <a:off x="4151784" y="1628800"/>
            <a:ext cx="5904656" cy="4713387"/>
          </a:xfrm>
        </p:spPr>
        <p:txBody>
          <a:bodyPr>
            <a:normAutofit/>
          </a:bodyPr>
          <a:lstStyle/>
          <a:p>
            <a:pPr marL="0" indent="0">
              <a:buNone/>
            </a:pPr>
            <a:r>
              <a:rPr lang="nl-NL" sz="2200" b="1" dirty="0" smtClean="0">
                <a:solidFill>
                  <a:schemeClr val="accent3">
                    <a:lumMod val="50000"/>
                  </a:schemeClr>
                </a:solidFill>
              </a:rPr>
              <a:t>Wat is de verlichting?</a:t>
            </a:r>
            <a:r>
              <a:rPr lang="nl-NL" sz="2200" dirty="0">
                <a:solidFill>
                  <a:schemeClr val="accent3">
                    <a:lumMod val="50000"/>
                  </a:schemeClr>
                </a:solidFill>
              </a:rPr>
              <a:t/>
            </a:r>
            <a:br>
              <a:rPr lang="nl-NL" sz="2200" dirty="0">
                <a:solidFill>
                  <a:schemeClr val="accent3">
                    <a:lumMod val="50000"/>
                  </a:schemeClr>
                </a:solidFill>
              </a:rPr>
            </a:br>
            <a:r>
              <a:rPr lang="nl-NL" sz="2200" dirty="0" smtClean="0">
                <a:solidFill>
                  <a:schemeClr val="accent3">
                    <a:lumMod val="50000"/>
                  </a:schemeClr>
                </a:solidFill>
              </a:rPr>
              <a:t>Aan de hand van het nieuwe wetenschappelijk denken, rationalisme en empirisme wordt er minder gebouwd op de kerk.</a:t>
            </a:r>
          </a:p>
          <a:p>
            <a:pPr marL="0" indent="0">
              <a:buNone/>
            </a:pPr>
            <a:endParaRPr lang="nl-NL" sz="2200" dirty="0">
              <a:solidFill>
                <a:schemeClr val="accent3">
                  <a:lumMod val="50000"/>
                </a:schemeClr>
              </a:solidFill>
            </a:endParaRPr>
          </a:p>
          <a:p>
            <a:pPr marL="0" indent="0">
              <a:buNone/>
            </a:pPr>
            <a:r>
              <a:rPr lang="nl-NL" sz="2200" dirty="0" smtClean="0">
                <a:solidFill>
                  <a:schemeClr val="accent3">
                    <a:lumMod val="50000"/>
                  </a:schemeClr>
                </a:solidFill>
              </a:rPr>
              <a:t>Ook waren verlichte denkers kritisch op de rol van de kerk in de samenleving en het absolutisme</a:t>
            </a:r>
          </a:p>
          <a:p>
            <a:pPr marL="0" indent="0">
              <a:buNone/>
            </a:pPr>
            <a:endParaRPr lang="nl-NL" sz="2200" dirty="0">
              <a:solidFill>
                <a:schemeClr val="accent3">
                  <a:lumMod val="50000"/>
                </a:schemeClr>
              </a:solidFill>
            </a:endParaRPr>
          </a:p>
          <a:p>
            <a:pPr marL="0" indent="0">
              <a:buNone/>
            </a:pPr>
            <a:r>
              <a:rPr lang="nl-NL" sz="2200" b="1" dirty="0" smtClean="0">
                <a:solidFill>
                  <a:schemeClr val="accent3">
                    <a:lumMod val="50000"/>
                  </a:schemeClr>
                </a:solidFill>
              </a:rPr>
              <a:t>De oplossing?</a:t>
            </a:r>
          </a:p>
          <a:p>
            <a:pPr marL="0" indent="0">
              <a:buNone/>
            </a:pPr>
            <a:r>
              <a:rPr lang="nl-NL" sz="2200" dirty="0" smtClean="0">
                <a:solidFill>
                  <a:schemeClr val="accent3">
                    <a:lumMod val="50000"/>
                  </a:schemeClr>
                </a:solidFill>
              </a:rPr>
              <a:t>Scholing door middel van rationalisme.</a:t>
            </a:r>
          </a:p>
          <a:p>
            <a:pPr marL="0" indent="0">
              <a:buNone/>
            </a:pPr>
            <a:endParaRPr lang="nl-NL" sz="2200" dirty="0" smtClean="0">
              <a:solidFill>
                <a:schemeClr val="accent3">
                  <a:lumMod val="50000"/>
                </a:schemeClr>
              </a:solidFill>
            </a:endParaRPr>
          </a:p>
        </p:txBody>
      </p:sp>
      <p:sp>
        <p:nvSpPr>
          <p:cNvPr id="5" name="Tijdelijke aanduiding voor inhoud 2"/>
          <p:cNvSpPr txBox="1">
            <a:spLocks/>
          </p:cNvSpPr>
          <p:nvPr/>
        </p:nvSpPr>
        <p:spPr>
          <a:xfrm>
            <a:off x="292577" y="2060848"/>
            <a:ext cx="288032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nl-NL" dirty="0" smtClean="0">
                <a:solidFill>
                  <a:schemeClr val="bg1"/>
                </a:solidFill>
              </a:rPr>
              <a:t>Welkom</a:t>
            </a:r>
          </a:p>
          <a:p>
            <a:pPr marL="342900" indent="-342900">
              <a:spcBef>
                <a:spcPct val="20000"/>
              </a:spcBef>
              <a:buFont typeface="Arial" pitchFamily="34" charset="0"/>
              <a:buChar char="•"/>
              <a:defRPr/>
            </a:pPr>
            <a:r>
              <a:rPr lang="nl-NL" dirty="0" smtClean="0">
                <a:solidFill>
                  <a:schemeClr val="bg1"/>
                </a:solidFill>
              </a:rPr>
              <a:t>Lesdoelen</a:t>
            </a:r>
          </a:p>
          <a:p>
            <a:pPr marL="342900" indent="-342900">
              <a:spcBef>
                <a:spcPct val="20000"/>
              </a:spcBef>
              <a:buFont typeface="Arial" pitchFamily="34" charset="0"/>
              <a:buChar char="•"/>
              <a:defRPr/>
            </a:pPr>
            <a:r>
              <a:rPr lang="nl-NL" dirty="0" smtClean="0">
                <a:solidFill>
                  <a:schemeClr val="bg1"/>
                </a:solidFill>
              </a:rPr>
              <a:t>Vorige les</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Voltaire</a:t>
            </a:r>
            <a:endParaRPr lang="nl-NL" dirty="0">
              <a:solidFill>
                <a:schemeClr val="bg1"/>
              </a:solidFill>
            </a:endParaRPr>
          </a:p>
          <a:p>
            <a:pPr marL="342900" indent="-342900">
              <a:spcBef>
                <a:spcPct val="20000"/>
              </a:spcBef>
              <a:buFont typeface="Arial" pitchFamily="34" charset="0"/>
              <a:buChar char="•"/>
              <a:defRPr/>
            </a:pPr>
            <a:r>
              <a:rPr lang="nl-NL" b="1" i="1" dirty="0" smtClean="0">
                <a:solidFill>
                  <a:schemeClr val="bg1"/>
                </a:solidFill>
              </a:rPr>
              <a:t>De Verlichting</a:t>
            </a:r>
            <a:endParaRPr lang="nl-NL" b="1" i="1"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Herhaling</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Afsluiting</a:t>
            </a:r>
            <a:endParaRPr lang="nl-NL" dirty="0">
              <a:solidFill>
                <a:schemeClr val="bg1"/>
              </a:solidFill>
            </a:endParaRPr>
          </a:p>
        </p:txBody>
      </p:sp>
    </p:spTree>
    <p:extLst>
      <p:ext uri="{BB962C8B-B14F-4D97-AF65-F5344CB8AC3E}">
        <p14:creationId xmlns:p14="http://schemas.microsoft.com/office/powerpoint/2010/main" val="1214132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3">
                    <a:lumMod val="75000"/>
                  </a:schemeClr>
                </a:solidFill>
              </a:rPr>
              <a:t>De Verlichting</a:t>
            </a:r>
            <a:endParaRPr lang="nl-NL" dirty="0">
              <a:solidFill>
                <a:schemeClr val="accent3">
                  <a:lumMod val="75000"/>
                </a:schemeClr>
              </a:solidFill>
            </a:endParaRPr>
          </a:p>
        </p:txBody>
      </p:sp>
      <p:sp>
        <p:nvSpPr>
          <p:cNvPr id="3" name="Tijdelijke aanduiding voor inhoud 2"/>
          <p:cNvSpPr>
            <a:spLocks noGrp="1"/>
          </p:cNvSpPr>
          <p:nvPr>
            <p:ph idx="1"/>
          </p:nvPr>
        </p:nvSpPr>
        <p:spPr>
          <a:xfrm>
            <a:off x="3791744" y="1484784"/>
            <a:ext cx="8280920" cy="5328592"/>
          </a:xfrm>
        </p:spPr>
        <p:txBody>
          <a:bodyPr>
            <a:normAutofit fontScale="92500" lnSpcReduction="20000"/>
          </a:bodyPr>
          <a:lstStyle/>
          <a:p>
            <a:pPr marL="0" indent="0">
              <a:buNone/>
            </a:pPr>
            <a:r>
              <a:rPr lang="nl-NL" sz="2200" b="1" dirty="0" smtClean="0">
                <a:solidFill>
                  <a:schemeClr val="accent3">
                    <a:lumMod val="50000"/>
                  </a:schemeClr>
                </a:solidFill>
              </a:rPr>
              <a:t>De Verlichting en de :</a:t>
            </a:r>
          </a:p>
          <a:p>
            <a:pPr marL="0" indent="0">
              <a:buNone/>
            </a:pPr>
            <a:endParaRPr lang="nl-NL" sz="2200" b="1" dirty="0">
              <a:solidFill>
                <a:schemeClr val="accent3">
                  <a:lumMod val="50000"/>
                </a:schemeClr>
              </a:solidFill>
            </a:endParaRPr>
          </a:p>
          <a:p>
            <a:pPr marL="0" indent="0">
              <a:buNone/>
            </a:pPr>
            <a:r>
              <a:rPr lang="nl-NL" sz="2200" b="1" dirty="0" smtClean="0">
                <a:solidFill>
                  <a:schemeClr val="accent3">
                    <a:lumMod val="50000"/>
                  </a:schemeClr>
                </a:solidFill>
              </a:rPr>
              <a:t>Kerk en bijbel:</a:t>
            </a:r>
          </a:p>
          <a:p>
            <a:r>
              <a:rPr lang="nl-NL" sz="2200" dirty="0" smtClean="0">
                <a:solidFill>
                  <a:schemeClr val="accent3">
                    <a:lumMod val="50000"/>
                  </a:schemeClr>
                </a:solidFill>
              </a:rPr>
              <a:t>Verlicht denkers hadden moeite het rationalisme en hun geloof te combineren;</a:t>
            </a:r>
          </a:p>
          <a:p>
            <a:r>
              <a:rPr lang="nl-NL" sz="2200" dirty="0" smtClean="0">
                <a:solidFill>
                  <a:schemeClr val="accent3">
                    <a:lumMod val="50000"/>
                  </a:schemeClr>
                </a:solidFill>
              </a:rPr>
              <a:t>Geen moeite om specifieke zaken aan te vallen, zoals wonderen;</a:t>
            </a:r>
          </a:p>
          <a:p>
            <a:r>
              <a:rPr lang="nl-NL" sz="2200" dirty="0" smtClean="0">
                <a:solidFill>
                  <a:schemeClr val="accent3">
                    <a:lumMod val="50000"/>
                  </a:schemeClr>
                </a:solidFill>
              </a:rPr>
              <a:t>Ontstaan Mechanisch Wereldbeeld;</a:t>
            </a:r>
          </a:p>
          <a:p>
            <a:pPr marL="0" indent="0">
              <a:buNone/>
            </a:pPr>
            <a:endParaRPr lang="nl-NL" sz="2200" dirty="0">
              <a:solidFill>
                <a:schemeClr val="accent3">
                  <a:lumMod val="50000"/>
                </a:schemeClr>
              </a:solidFill>
            </a:endParaRPr>
          </a:p>
          <a:p>
            <a:pPr marL="0" indent="0">
              <a:buNone/>
            </a:pPr>
            <a:r>
              <a:rPr lang="nl-NL" sz="2200" b="1" dirty="0" smtClean="0">
                <a:solidFill>
                  <a:schemeClr val="accent3">
                    <a:lumMod val="50000"/>
                  </a:schemeClr>
                </a:solidFill>
              </a:rPr>
              <a:t>Samenleving:</a:t>
            </a:r>
          </a:p>
          <a:p>
            <a:r>
              <a:rPr lang="nl-NL" sz="2200" dirty="0" smtClean="0">
                <a:solidFill>
                  <a:schemeClr val="accent3">
                    <a:lumMod val="50000"/>
                  </a:schemeClr>
                </a:solidFill>
              </a:rPr>
              <a:t>Alle mensen hebben dezelfde rechten en hebben hulp nodig van een overheid. Een overheid is niets meer dan de gezamenlijke wil van de burgers, zij kunnen deze macht terugnemen (John Locke – </a:t>
            </a:r>
            <a:r>
              <a:rPr lang="nl-NL" sz="2200" b="1" dirty="0" smtClean="0">
                <a:solidFill>
                  <a:schemeClr val="accent3">
                    <a:lumMod val="50000"/>
                  </a:schemeClr>
                </a:solidFill>
              </a:rPr>
              <a:t>Volkssoevereiniteit</a:t>
            </a:r>
            <a:r>
              <a:rPr lang="nl-NL" sz="2200" dirty="0" smtClean="0">
                <a:solidFill>
                  <a:schemeClr val="accent3">
                    <a:lumMod val="50000"/>
                  </a:schemeClr>
                </a:solidFill>
              </a:rPr>
              <a:t>)</a:t>
            </a:r>
          </a:p>
          <a:p>
            <a:r>
              <a:rPr lang="nl-NL" sz="2200" dirty="0" smtClean="0">
                <a:solidFill>
                  <a:schemeClr val="accent3">
                    <a:lumMod val="50000"/>
                  </a:schemeClr>
                </a:solidFill>
              </a:rPr>
              <a:t>Trias Politica (</a:t>
            </a:r>
            <a:r>
              <a:rPr lang="nl-NL" sz="2200" dirty="0" err="1" smtClean="0">
                <a:solidFill>
                  <a:schemeClr val="accent3">
                    <a:lumMod val="50000"/>
                  </a:schemeClr>
                </a:solidFill>
              </a:rPr>
              <a:t>Montesquieu</a:t>
            </a:r>
            <a:r>
              <a:rPr lang="nl-NL" sz="2200" dirty="0" smtClean="0">
                <a:solidFill>
                  <a:schemeClr val="accent3">
                    <a:lumMod val="50000"/>
                  </a:schemeClr>
                </a:solidFill>
              </a:rPr>
              <a:t>)</a:t>
            </a:r>
          </a:p>
          <a:p>
            <a:r>
              <a:rPr lang="nl-NL" sz="2200" dirty="0" smtClean="0">
                <a:solidFill>
                  <a:schemeClr val="accent3">
                    <a:lumMod val="50000"/>
                  </a:schemeClr>
                </a:solidFill>
              </a:rPr>
              <a:t>Veranderde kijk op de geschiedenis, door de eeuwen heen is er vooruitgang. Volken buiten Europa die achter liepen hadden deze vooruitgang nog niet mee gemaakt;</a:t>
            </a:r>
          </a:p>
          <a:p>
            <a:pPr marL="0" indent="0">
              <a:buNone/>
            </a:pPr>
            <a:endParaRPr lang="nl-NL" sz="2200" dirty="0" smtClean="0">
              <a:solidFill>
                <a:schemeClr val="accent3">
                  <a:lumMod val="50000"/>
                </a:schemeClr>
              </a:solidFill>
            </a:endParaRPr>
          </a:p>
        </p:txBody>
      </p:sp>
      <p:sp>
        <p:nvSpPr>
          <p:cNvPr id="5" name="Tijdelijke aanduiding voor inhoud 2"/>
          <p:cNvSpPr txBox="1">
            <a:spLocks/>
          </p:cNvSpPr>
          <p:nvPr/>
        </p:nvSpPr>
        <p:spPr>
          <a:xfrm>
            <a:off x="292577" y="2060848"/>
            <a:ext cx="288032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nl-NL" dirty="0" smtClean="0">
                <a:solidFill>
                  <a:schemeClr val="bg1"/>
                </a:solidFill>
              </a:rPr>
              <a:t>Welkom</a:t>
            </a:r>
          </a:p>
          <a:p>
            <a:pPr marL="342900" indent="-342900">
              <a:spcBef>
                <a:spcPct val="20000"/>
              </a:spcBef>
              <a:buFont typeface="Arial" pitchFamily="34" charset="0"/>
              <a:buChar char="•"/>
              <a:defRPr/>
            </a:pPr>
            <a:r>
              <a:rPr lang="nl-NL" dirty="0" smtClean="0">
                <a:solidFill>
                  <a:schemeClr val="bg1"/>
                </a:solidFill>
              </a:rPr>
              <a:t>Lesdoelen</a:t>
            </a:r>
          </a:p>
          <a:p>
            <a:pPr marL="342900" indent="-342900">
              <a:spcBef>
                <a:spcPct val="20000"/>
              </a:spcBef>
              <a:buFont typeface="Arial" pitchFamily="34" charset="0"/>
              <a:buChar char="•"/>
              <a:defRPr/>
            </a:pPr>
            <a:r>
              <a:rPr lang="nl-NL" dirty="0" smtClean="0">
                <a:solidFill>
                  <a:schemeClr val="bg1"/>
                </a:solidFill>
              </a:rPr>
              <a:t>Vorige les</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Voltaire</a:t>
            </a:r>
            <a:endParaRPr lang="nl-NL" dirty="0">
              <a:solidFill>
                <a:schemeClr val="bg1"/>
              </a:solidFill>
            </a:endParaRPr>
          </a:p>
          <a:p>
            <a:pPr marL="342900" indent="-342900">
              <a:spcBef>
                <a:spcPct val="20000"/>
              </a:spcBef>
              <a:buFont typeface="Arial" pitchFamily="34" charset="0"/>
              <a:buChar char="•"/>
              <a:defRPr/>
            </a:pPr>
            <a:r>
              <a:rPr lang="nl-NL" b="1" i="1" dirty="0" smtClean="0">
                <a:solidFill>
                  <a:schemeClr val="bg1"/>
                </a:solidFill>
              </a:rPr>
              <a:t>De Verlichting</a:t>
            </a:r>
            <a:endParaRPr lang="nl-NL" b="1" i="1"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Herhaling</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Afsluiting</a:t>
            </a:r>
            <a:endParaRPr lang="nl-NL" dirty="0">
              <a:solidFill>
                <a:schemeClr val="bg1"/>
              </a:solidFill>
            </a:endParaRPr>
          </a:p>
        </p:txBody>
      </p:sp>
    </p:spTree>
    <p:extLst>
      <p:ext uri="{BB962C8B-B14F-4D97-AF65-F5344CB8AC3E}">
        <p14:creationId xmlns:p14="http://schemas.microsoft.com/office/powerpoint/2010/main" val="188512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3">
                    <a:lumMod val="75000"/>
                  </a:schemeClr>
                </a:solidFill>
              </a:rPr>
              <a:t>De Verlichting (Verlicht Absolutisme)</a:t>
            </a:r>
            <a:endParaRPr lang="nl-NL" dirty="0">
              <a:solidFill>
                <a:schemeClr val="accent3">
                  <a:lumMod val="75000"/>
                </a:schemeClr>
              </a:solidFill>
            </a:endParaRPr>
          </a:p>
        </p:txBody>
      </p:sp>
      <p:sp>
        <p:nvSpPr>
          <p:cNvPr id="3" name="Tijdelijke aanduiding voor inhoud 2"/>
          <p:cNvSpPr>
            <a:spLocks noGrp="1"/>
          </p:cNvSpPr>
          <p:nvPr>
            <p:ph idx="1"/>
          </p:nvPr>
        </p:nvSpPr>
        <p:spPr>
          <a:xfrm>
            <a:off x="3791744" y="1484784"/>
            <a:ext cx="8280920" cy="5328592"/>
          </a:xfrm>
        </p:spPr>
        <p:txBody>
          <a:bodyPr>
            <a:normAutofit lnSpcReduction="10000"/>
          </a:bodyPr>
          <a:lstStyle/>
          <a:p>
            <a:pPr marL="0" indent="0">
              <a:buNone/>
            </a:pPr>
            <a:r>
              <a:rPr lang="nl-NL" sz="2200" b="1" dirty="0" smtClean="0">
                <a:solidFill>
                  <a:schemeClr val="accent3">
                    <a:lumMod val="50000"/>
                  </a:schemeClr>
                </a:solidFill>
              </a:rPr>
              <a:t>Absolutisme onder Lodewijk XIV: (Ancien </a:t>
            </a:r>
            <a:r>
              <a:rPr lang="nl-NL" sz="2200" b="1" dirty="0" err="1" smtClean="0">
                <a:solidFill>
                  <a:schemeClr val="accent3">
                    <a:lumMod val="50000"/>
                  </a:schemeClr>
                </a:solidFill>
              </a:rPr>
              <a:t>Régime</a:t>
            </a:r>
            <a:r>
              <a:rPr lang="nl-NL" sz="2200" b="1" dirty="0" smtClean="0">
                <a:solidFill>
                  <a:schemeClr val="accent3">
                    <a:lumMod val="50000"/>
                  </a:schemeClr>
                </a:solidFill>
              </a:rPr>
              <a:t>)</a:t>
            </a:r>
          </a:p>
          <a:p>
            <a:pPr marL="0" indent="0"/>
            <a:r>
              <a:rPr lang="nl-NL" sz="2400" dirty="0" smtClean="0">
                <a:solidFill>
                  <a:schemeClr val="accent3">
                    <a:lumMod val="50000"/>
                  </a:schemeClr>
                </a:solidFill>
              </a:rPr>
              <a:t>“</a:t>
            </a:r>
            <a:r>
              <a:rPr lang="nl-NL" sz="2400" dirty="0" err="1" smtClean="0">
                <a:solidFill>
                  <a:schemeClr val="accent3">
                    <a:lumMod val="50000"/>
                  </a:schemeClr>
                </a:solidFill>
              </a:rPr>
              <a:t>l'état</a:t>
            </a:r>
            <a:r>
              <a:rPr lang="nl-NL" sz="2400" dirty="0" smtClean="0">
                <a:solidFill>
                  <a:schemeClr val="accent3">
                    <a:lumMod val="50000"/>
                  </a:schemeClr>
                </a:solidFill>
              </a:rPr>
              <a:t>, </a:t>
            </a:r>
            <a:r>
              <a:rPr lang="nl-NL" sz="2400" dirty="0" err="1" smtClean="0">
                <a:solidFill>
                  <a:schemeClr val="accent3">
                    <a:lumMod val="50000"/>
                  </a:schemeClr>
                </a:solidFill>
              </a:rPr>
              <a:t>c'est</a:t>
            </a:r>
            <a:r>
              <a:rPr lang="nl-NL" sz="2400" dirty="0" smtClean="0">
                <a:solidFill>
                  <a:schemeClr val="accent3">
                    <a:lumMod val="50000"/>
                  </a:schemeClr>
                </a:solidFill>
              </a:rPr>
              <a:t> </a:t>
            </a:r>
            <a:r>
              <a:rPr lang="nl-NL" sz="2400" dirty="0" err="1" smtClean="0">
                <a:solidFill>
                  <a:schemeClr val="accent3">
                    <a:lumMod val="50000"/>
                  </a:schemeClr>
                </a:solidFill>
              </a:rPr>
              <a:t>moi</a:t>
            </a:r>
            <a:r>
              <a:rPr lang="nl-NL" sz="2400" dirty="0" smtClean="0">
                <a:solidFill>
                  <a:schemeClr val="accent3">
                    <a:lumMod val="50000"/>
                  </a:schemeClr>
                </a:solidFill>
              </a:rPr>
              <a:t>”</a:t>
            </a:r>
          </a:p>
          <a:p>
            <a:pPr marL="0" indent="0"/>
            <a:r>
              <a:rPr lang="nl-NL" sz="2400" dirty="0" smtClean="0">
                <a:solidFill>
                  <a:schemeClr val="accent3">
                    <a:lumMod val="50000"/>
                  </a:schemeClr>
                </a:solidFill>
              </a:rPr>
              <a:t>Alle macht naar de koning op politiek, militair, economisch en </a:t>
            </a:r>
            <a:r>
              <a:rPr lang="nl-NL" sz="2400" dirty="0" err="1" smtClean="0">
                <a:solidFill>
                  <a:schemeClr val="accent3">
                    <a:lumMod val="50000"/>
                  </a:schemeClr>
                </a:solidFill>
              </a:rPr>
              <a:t>geloofs</a:t>
            </a:r>
            <a:r>
              <a:rPr lang="nl-NL" sz="2400" dirty="0" smtClean="0">
                <a:solidFill>
                  <a:schemeClr val="accent3">
                    <a:lumMod val="50000"/>
                  </a:schemeClr>
                </a:solidFill>
              </a:rPr>
              <a:t> gebied (</a:t>
            </a:r>
            <a:r>
              <a:rPr lang="nl-NL" sz="2400" b="1" dirty="0" err="1" smtClean="0">
                <a:solidFill>
                  <a:schemeClr val="accent3">
                    <a:lumMod val="50000"/>
                  </a:schemeClr>
                </a:solidFill>
              </a:rPr>
              <a:t>droit</a:t>
            </a:r>
            <a:r>
              <a:rPr lang="nl-NL" sz="2400" b="1" dirty="0" smtClean="0">
                <a:solidFill>
                  <a:schemeClr val="accent3">
                    <a:lumMod val="50000"/>
                  </a:schemeClr>
                </a:solidFill>
              </a:rPr>
              <a:t> </a:t>
            </a:r>
            <a:r>
              <a:rPr lang="nl-NL" sz="2400" b="1" dirty="0" err="1" smtClean="0">
                <a:solidFill>
                  <a:schemeClr val="accent3">
                    <a:lumMod val="50000"/>
                  </a:schemeClr>
                </a:solidFill>
              </a:rPr>
              <a:t>divin</a:t>
            </a:r>
            <a:r>
              <a:rPr lang="nl-NL" sz="2400" dirty="0" smtClean="0">
                <a:solidFill>
                  <a:schemeClr val="accent3">
                    <a:lumMod val="50000"/>
                  </a:schemeClr>
                </a:solidFill>
              </a:rPr>
              <a:t>)</a:t>
            </a:r>
          </a:p>
          <a:p>
            <a:pPr marL="0" indent="0">
              <a:buNone/>
            </a:pPr>
            <a:endParaRPr lang="nl-NL" sz="2400" dirty="0" smtClean="0">
              <a:solidFill>
                <a:schemeClr val="accent3">
                  <a:lumMod val="50000"/>
                </a:schemeClr>
              </a:solidFill>
            </a:endParaRPr>
          </a:p>
          <a:p>
            <a:pPr marL="0" indent="0">
              <a:buNone/>
            </a:pPr>
            <a:r>
              <a:rPr lang="nl-NL" sz="2400" b="1" dirty="0" smtClean="0">
                <a:solidFill>
                  <a:schemeClr val="accent3">
                    <a:lumMod val="50000"/>
                  </a:schemeClr>
                </a:solidFill>
              </a:rPr>
              <a:t>Verlicht absolutisme onder Frederik van Pruisen:</a:t>
            </a:r>
          </a:p>
          <a:p>
            <a:pPr marL="0" indent="0"/>
            <a:r>
              <a:rPr lang="nl-NL" sz="2400" dirty="0" smtClean="0">
                <a:solidFill>
                  <a:schemeClr val="accent3">
                    <a:lumMod val="50000"/>
                  </a:schemeClr>
                </a:solidFill>
              </a:rPr>
              <a:t>“de eerste dienaar van de staat”</a:t>
            </a:r>
          </a:p>
          <a:p>
            <a:pPr marL="0" indent="0"/>
            <a:r>
              <a:rPr lang="nl-NL" sz="2400" dirty="0" smtClean="0">
                <a:solidFill>
                  <a:schemeClr val="accent3">
                    <a:lumMod val="50000"/>
                  </a:schemeClr>
                </a:solidFill>
              </a:rPr>
              <a:t>Schafte oude privileges en gewoontes af;</a:t>
            </a:r>
          </a:p>
          <a:p>
            <a:pPr marL="0" indent="0"/>
            <a:r>
              <a:rPr lang="nl-NL" sz="2400" dirty="0" smtClean="0">
                <a:solidFill>
                  <a:schemeClr val="accent3">
                    <a:lumMod val="50000"/>
                  </a:schemeClr>
                </a:solidFill>
              </a:rPr>
              <a:t>Baseerde zijn macht op rationalisme niet op religie;</a:t>
            </a:r>
            <a:br>
              <a:rPr lang="nl-NL" sz="2400" dirty="0" smtClean="0">
                <a:solidFill>
                  <a:schemeClr val="accent3">
                    <a:lumMod val="50000"/>
                  </a:schemeClr>
                </a:solidFill>
              </a:rPr>
            </a:br>
            <a:r>
              <a:rPr lang="nl-NL" sz="2400" dirty="0" smtClean="0">
                <a:solidFill>
                  <a:schemeClr val="accent3">
                    <a:lumMod val="50000"/>
                  </a:schemeClr>
                </a:solidFill>
              </a:rPr>
              <a:t>(godsdienst vrijheid)</a:t>
            </a:r>
          </a:p>
          <a:p>
            <a:pPr marL="0" indent="0"/>
            <a:r>
              <a:rPr lang="nl-NL" sz="2400" dirty="0" smtClean="0">
                <a:solidFill>
                  <a:schemeClr val="accent3">
                    <a:lumMod val="50000"/>
                  </a:schemeClr>
                </a:solidFill>
              </a:rPr>
              <a:t>Investeerde in het land, onder andere in onderwijs;</a:t>
            </a:r>
          </a:p>
          <a:p>
            <a:pPr marL="0" indent="0"/>
            <a:endParaRPr lang="nl-NL" sz="2400" dirty="0" smtClean="0">
              <a:solidFill>
                <a:schemeClr val="accent3">
                  <a:lumMod val="50000"/>
                </a:schemeClr>
              </a:solidFill>
            </a:endParaRPr>
          </a:p>
          <a:p>
            <a:pPr marL="0" indent="0">
              <a:buNone/>
            </a:pPr>
            <a:r>
              <a:rPr lang="nl-NL" sz="2400" dirty="0" smtClean="0">
                <a:solidFill>
                  <a:schemeClr val="accent3">
                    <a:lumMod val="50000"/>
                  </a:schemeClr>
                </a:solidFill>
              </a:rPr>
              <a:t>Verlicht, maar zo ver: Hij schafte lijfeigenschap niet af</a:t>
            </a:r>
          </a:p>
          <a:p>
            <a:pPr marL="0" indent="0">
              <a:buNone/>
            </a:pPr>
            <a:endParaRPr lang="nl-NL" sz="2200" b="1" dirty="0" smtClean="0">
              <a:solidFill>
                <a:schemeClr val="accent3">
                  <a:lumMod val="50000"/>
                </a:schemeClr>
              </a:solidFill>
            </a:endParaRPr>
          </a:p>
        </p:txBody>
      </p:sp>
      <p:sp>
        <p:nvSpPr>
          <p:cNvPr id="5" name="Tijdelijke aanduiding voor inhoud 2"/>
          <p:cNvSpPr txBox="1">
            <a:spLocks/>
          </p:cNvSpPr>
          <p:nvPr/>
        </p:nvSpPr>
        <p:spPr>
          <a:xfrm>
            <a:off x="292577" y="2060848"/>
            <a:ext cx="288032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nl-NL" dirty="0" smtClean="0">
                <a:solidFill>
                  <a:schemeClr val="bg1"/>
                </a:solidFill>
              </a:rPr>
              <a:t>Welkom</a:t>
            </a:r>
          </a:p>
          <a:p>
            <a:pPr marL="342900" indent="-342900">
              <a:spcBef>
                <a:spcPct val="20000"/>
              </a:spcBef>
              <a:buFont typeface="Arial" pitchFamily="34" charset="0"/>
              <a:buChar char="•"/>
              <a:defRPr/>
            </a:pPr>
            <a:r>
              <a:rPr lang="nl-NL" dirty="0" smtClean="0">
                <a:solidFill>
                  <a:schemeClr val="bg1"/>
                </a:solidFill>
              </a:rPr>
              <a:t>Lesdoelen</a:t>
            </a:r>
          </a:p>
          <a:p>
            <a:pPr marL="342900" indent="-342900">
              <a:spcBef>
                <a:spcPct val="20000"/>
              </a:spcBef>
              <a:buFont typeface="Arial" pitchFamily="34" charset="0"/>
              <a:buChar char="•"/>
              <a:defRPr/>
            </a:pPr>
            <a:r>
              <a:rPr lang="nl-NL" dirty="0" smtClean="0">
                <a:solidFill>
                  <a:schemeClr val="bg1"/>
                </a:solidFill>
              </a:rPr>
              <a:t>Vorige les</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Voltaire</a:t>
            </a:r>
            <a:endParaRPr lang="nl-NL" dirty="0">
              <a:solidFill>
                <a:schemeClr val="bg1"/>
              </a:solidFill>
            </a:endParaRPr>
          </a:p>
          <a:p>
            <a:pPr marL="342900" indent="-342900">
              <a:spcBef>
                <a:spcPct val="20000"/>
              </a:spcBef>
              <a:buFont typeface="Arial" pitchFamily="34" charset="0"/>
              <a:buChar char="•"/>
              <a:defRPr/>
            </a:pPr>
            <a:r>
              <a:rPr lang="nl-NL" b="1" i="1" dirty="0" smtClean="0">
                <a:solidFill>
                  <a:schemeClr val="bg1"/>
                </a:solidFill>
              </a:rPr>
              <a:t>De Verlichting</a:t>
            </a:r>
            <a:endParaRPr lang="nl-NL" b="1" i="1"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Herhaling</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Afsluiting</a:t>
            </a:r>
            <a:endParaRPr lang="nl-NL" dirty="0">
              <a:solidFill>
                <a:schemeClr val="bg1"/>
              </a:solidFill>
            </a:endParaRPr>
          </a:p>
        </p:txBody>
      </p:sp>
    </p:spTree>
    <p:extLst>
      <p:ext uri="{BB962C8B-B14F-4D97-AF65-F5344CB8AC3E}">
        <p14:creationId xmlns:p14="http://schemas.microsoft.com/office/powerpoint/2010/main" val="188512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3">
                    <a:lumMod val="75000"/>
                  </a:schemeClr>
                </a:solidFill>
              </a:rPr>
              <a:t>Herhaling</a:t>
            </a:r>
            <a:endParaRPr lang="nl-NL" dirty="0">
              <a:solidFill>
                <a:schemeClr val="accent3">
                  <a:lumMod val="75000"/>
                </a:schemeClr>
              </a:solidFill>
            </a:endParaRPr>
          </a:p>
        </p:txBody>
      </p:sp>
      <p:sp>
        <p:nvSpPr>
          <p:cNvPr id="5" name="Tijdelijke aanduiding voor inhoud 2"/>
          <p:cNvSpPr txBox="1">
            <a:spLocks/>
          </p:cNvSpPr>
          <p:nvPr/>
        </p:nvSpPr>
        <p:spPr>
          <a:xfrm>
            <a:off x="292577" y="2060848"/>
            <a:ext cx="288032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nl-NL" dirty="0" smtClean="0">
                <a:solidFill>
                  <a:schemeClr val="bg1"/>
                </a:solidFill>
              </a:rPr>
              <a:t>Welkom</a:t>
            </a:r>
          </a:p>
          <a:p>
            <a:pPr marL="342900" indent="-342900">
              <a:spcBef>
                <a:spcPct val="20000"/>
              </a:spcBef>
              <a:buFont typeface="Arial" pitchFamily="34" charset="0"/>
              <a:buChar char="•"/>
              <a:defRPr/>
            </a:pPr>
            <a:r>
              <a:rPr lang="nl-NL" dirty="0" smtClean="0">
                <a:solidFill>
                  <a:schemeClr val="bg1"/>
                </a:solidFill>
              </a:rPr>
              <a:t>Lesdoelen</a:t>
            </a:r>
          </a:p>
          <a:p>
            <a:pPr marL="342900" indent="-342900">
              <a:spcBef>
                <a:spcPct val="20000"/>
              </a:spcBef>
              <a:buFont typeface="Arial" pitchFamily="34" charset="0"/>
              <a:buChar char="•"/>
              <a:defRPr/>
            </a:pPr>
            <a:r>
              <a:rPr lang="nl-NL" dirty="0" smtClean="0">
                <a:solidFill>
                  <a:schemeClr val="bg1"/>
                </a:solidFill>
              </a:rPr>
              <a:t>Vorige les</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Voltaire</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De Verlichting</a:t>
            </a:r>
            <a:endParaRPr lang="nl-NL" dirty="0">
              <a:solidFill>
                <a:schemeClr val="bg1"/>
              </a:solidFill>
            </a:endParaRPr>
          </a:p>
          <a:p>
            <a:pPr marL="342900" indent="-342900">
              <a:spcBef>
                <a:spcPct val="20000"/>
              </a:spcBef>
              <a:buFont typeface="Arial" pitchFamily="34" charset="0"/>
              <a:buChar char="•"/>
              <a:defRPr/>
            </a:pPr>
            <a:r>
              <a:rPr lang="nl-NL" b="1" i="1" dirty="0" smtClean="0">
                <a:solidFill>
                  <a:schemeClr val="bg1"/>
                </a:solidFill>
              </a:rPr>
              <a:t>Herhaling</a:t>
            </a:r>
            <a:endParaRPr lang="nl-NL" b="1" i="1"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Afsluiting</a:t>
            </a:r>
            <a:endParaRPr lang="nl-NL" dirty="0">
              <a:solidFill>
                <a:schemeClr val="bg1"/>
              </a:solidFill>
            </a:endParaRPr>
          </a:p>
        </p:txBody>
      </p:sp>
      <p:sp>
        <p:nvSpPr>
          <p:cNvPr id="3" name="Actieknop: Film 2">
            <a:hlinkClick r:id="rId2" highlightClick="1"/>
          </p:cNvPr>
          <p:cNvSpPr/>
          <p:nvPr/>
        </p:nvSpPr>
        <p:spPr>
          <a:xfrm>
            <a:off x="623392" y="51571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ctieknop: Film 8">
            <a:hlinkClick r:id="rId3" highlightClick="1"/>
          </p:cNvPr>
          <p:cNvSpPr/>
          <p:nvPr/>
        </p:nvSpPr>
        <p:spPr>
          <a:xfrm>
            <a:off x="2279576" y="5157192"/>
            <a:ext cx="1042416" cy="104241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inhoud 2"/>
          <p:cNvSpPr>
            <a:spLocks noGrp="1"/>
          </p:cNvSpPr>
          <p:nvPr>
            <p:ph idx="1"/>
          </p:nvPr>
        </p:nvSpPr>
        <p:spPr>
          <a:xfrm>
            <a:off x="3863752" y="1556792"/>
            <a:ext cx="8208912" cy="4569373"/>
          </a:xfrm>
        </p:spPr>
        <p:txBody>
          <a:bodyPr>
            <a:normAutofit fontScale="62500" lnSpcReduction="20000"/>
          </a:bodyPr>
          <a:lstStyle/>
          <a:p>
            <a:pPr>
              <a:buNone/>
            </a:pPr>
            <a:r>
              <a:rPr lang="nl-NL" b="1" dirty="0" smtClean="0">
                <a:solidFill>
                  <a:schemeClr val="accent3">
                    <a:lumMod val="50000"/>
                  </a:schemeClr>
                </a:solidFill>
              </a:rPr>
              <a:t>Aan het eind van de les kunnen jullie uitleggen:</a:t>
            </a:r>
          </a:p>
          <a:p>
            <a:r>
              <a:rPr lang="nl-NL" dirty="0" smtClean="0">
                <a:solidFill>
                  <a:schemeClr val="accent3">
                    <a:lumMod val="50000"/>
                  </a:schemeClr>
                </a:solidFill>
              </a:rPr>
              <a:t>Wat Voltaire, John Locke en </a:t>
            </a:r>
            <a:r>
              <a:rPr lang="nl-NL" dirty="0" err="1" smtClean="0">
                <a:solidFill>
                  <a:schemeClr val="accent3">
                    <a:lumMod val="50000"/>
                  </a:schemeClr>
                </a:solidFill>
              </a:rPr>
              <a:t>Montesquieu</a:t>
            </a:r>
            <a:r>
              <a:rPr lang="nl-NL" dirty="0" smtClean="0">
                <a:solidFill>
                  <a:schemeClr val="accent3">
                    <a:lumMod val="50000"/>
                  </a:schemeClr>
                </a:solidFill>
              </a:rPr>
              <a:t> betekende tijdens de verlichting;</a:t>
            </a:r>
          </a:p>
          <a:p>
            <a:r>
              <a:rPr lang="nl-NL" dirty="0" smtClean="0">
                <a:solidFill>
                  <a:schemeClr val="accent3">
                    <a:lumMod val="50000"/>
                  </a:schemeClr>
                </a:solidFill>
              </a:rPr>
              <a:t>Wat de begrippen volkssoevereiniteit en trias politica betekenen;</a:t>
            </a:r>
          </a:p>
          <a:p>
            <a:r>
              <a:rPr lang="nl-NL" dirty="0" smtClean="0">
                <a:solidFill>
                  <a:schemeClr val="accent3">
                    <a:lumMod val="50000"/>
                  </a:schemeClr>
                </a:solidFill>
              </a:rPr>
              <a:t>Wat het verschil is tussen Pruisen en andere </a:t>
            </a:r>
            <a:r>
              <a:rPr lang="nl-NL" dirty="0" err="1" smtClean="0">
                <a:solidFill>
                  <a:schemeClr val="accent3">
                    <a:lumMod val="50000"/>
                  </a:schemeClr>
                </a:solidFill>
              </a:rPr>
              <a:t>europese</a:t>
            </a:r>
            <a:r>
              <a:rPr lang="nl-NL" dirty="0" smtClean="0">
                <a:solidFill>
                  <a:schemeClr val="accent3">
                    <a:lumMod val="50000"/>
                  </a:schemeClr>
                </a:solidFill>
              </a:rPr>
              <a:t> landen;</a:t>
            </a:r>
          </a:p>
          <a:p>
            <a:r>
              <a:rPr lang="nl-NL" dirty="0" smtClean="0">
                <a:solidFill>
                  <a:schemeClr val="accent3">
                    <a:lumMod val="50000"/>
                  </a:schemeClr>
                </a:solidFill>
              </a:rPr>
              <a:t>Wat het Ancien </a:t>
            </a:r>
            <a:r>
              <a:rPr lang="nl-NL" dirty="0" err="1" smtClean="0">
                <a:solidFill>
                  <a:schemeClr val="accent3">
                    <a:lumMod val="50000"/>
                  </a:schemeClr>
                </a:solidFill>
              </a:rPr>
              <a:t>Régime</a:t>
            </a:r>
            <a:r>
              <a:rPr lang="nl-NL" dirty="0" smtClean="0">
                <a:solidFill>
                  <a:schemeClr val="accent3">
                    <a:lumMod val="50000"/>
                  </a:schemeClr>
                </a:solidFill>
              </a:rPr>
              <a:t> is</a:t>
            </a:r>
          </a:p>
          <a:p>
            <a:endParaRPr lang="nl-NL" dirty="0" smtClean="0">
              <a:solidFill>
                <a:schemeClr val="accent3">
                  <a:lumMod val="50000"/>
                </a:schemeClr>
              </a:solidFill>
            </a:endParaRPr>
          </a:p>
          <a:p>
            <a:pPr>
              <a:buNone/>
            </a:pPr>
            <a:r>
              <a:rPr lang="nl-NL" b="1" dirty="0" smtClean="0">
                <a:solidFill>
                  <a:schemeClr val="accent3">
                    <a:lumMod val="50000"/>
                  </a:schemeClr>
                </a:solidFill>
              </a:rPr>
              <a:t>KA:</a:t>
            </a:r>
          </a:p>
          <a:p>
            <a:pPr>
              <a:buNone/>
            </a:pPr>
            <a:r>
              <a:rPr lang="nl-NL" dirty="0" smtClean="0">
                <a:solidFill>
                  <a:schemeClr val="accent3">
                    <a:lumMod val="50000"/>
                  </a:schemeClr>
                </a:solidFill>
              </a:rPr>
              <a:t>27 rationeel optimisme en ‘verlicht denken’ werd toegepast op alle terreinen van de samenleving: godsdienst, politiek, economie en sociale verhoudingen </a:t>
            </a:r>
          </a:p>
          <a:p>
            <a:pPr>
              <a:buNone/>
            </a:pPr>
            <a:r>
              <a:rPr lang="nl-NL" dirty="0" smtClean="0">
                <a:solidFill>
                  <a:schemeClr val="accent3">
                    <a:lumMod val="50000"/>
                  </a:schemeClr>
                </a:solidFill>
              </a:rPr>
              <a:t>28 voortbestaan van het ancien </a:t>
            </a:r>
            <a:r>
              <a:rPr lang="nl-NL" dirty="0" err="1" smtClean="0">
                <a:solidFill>
                  <a:schemeClr val="accent3">
                    <a:lumMod val="50000"/>
                  </a:schemeClr>
                </a:solidFill>
              </a:rPr>
              <a:t>régime</a:t>
            </a:r>
            <a:r>
              <a:rPr lang="nl-NL" dirty="0" smtClean="0">
                <a:solidFill>
                  <a:schemeClr val="accent3">
                    <a:lumMod val="50000"/>
                  </a:schemeClr>
                </a:solidFill>
              </a:rPr>
              <a:t> met pogingen om het vorstelijk bestuur op eigentijdse verlichte wijze vorm te geven (verlicht absolutisme) </a:t>
            </a:r>
          </a:p>
          <a:p>
            <a:pPr>
              <a:buNone/>
            </a:pPr>
            <a:r>
              <a:rPr lang="nl-NL" dirty="0" smtClean="0">
                <a:solidFill>
                  <a:schemeClr val="accent3">
                    <a:lumMod val="50000"/>
                  </a:schemeClr>
                </a:solidFill>
              </a:rPr>
              <a:t>	</a:t>
            </a:r>
          </a:p>
          <a:p>
            <a:pPr>
              <a:buNone/>
            </a:pPr>
            <a:endParaRPr lang="nl-NL" dirty="0" smtClean="0">
              <a:solidFill>
                <a:schemeClr val="accent3">
                  <a:lumMod val="50000"/>
                </a:schemeClr>
              </a:solidFill>
            </a:endParaRPr>
          </a:p>
          <a:p>
            <a:pPr>
              <a:buNone/>
            </a:pPr>
            <a:endParaRPr lang="nl-NL" dirty="0" smtClean="0">
              <a:solidFill>
                <a:schemeClr val="accent3">
                  <a:lumMod val="50000"/>
                </a:schemeClr>
              </a:solidFill>
            </a:endParaRPr>
          </a:p>
        </p:txBody>
      </p:sp>
    </p:spTree>
    <p:extLst>
      <p:ext uri="{BB962C8B-B14F-4D97-AF65-F5344CB8AC3E}">
        <p14:creationId xmlns:p14="http://schemas.microsoft.com/office/powerpoint/2010/main" val="662988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3">
                    <a:lumMod val="75000"/>
                  </a:schemeClr>
                </a:solidFill>
              </a:rPr>
              <a:t>Afsluiting</a:t>
            </a:r>
            <a:endParaRPr lang="nl-NL" dirty="0">
              <a:solidFill>
                <a:schemeClr val="accent3">
                  <a:lumMod val="75000"/>
                </a:schemeClr>
              </a:solidFill>
            </a:endParaRPr>
          </a:p>
        </p:txBody>
      </p:sp>
      <p:sp>
        <p:nvSpPr>
          <p:cNvPr id="5" name="Tijdelijke aanduiding voor inhoud 2"/>
          <p:cNvSpPr txBox="1">
            <a:spLocks/>
          </p:cNvSpPr>
          <p:nvPr/>
        </p:nvSpPr>
        <p:spPr>
          <a:xfrm>
            <a:off x="292577" y="2060848"/>
            <a:ext cx="288032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nl-NL" dirty="0" smtClean="0">
                <a:solidFill>
                  <a:schemeClr val="bg1"/>
                </a:solidFill>
              </a:rPr>
              <a:t>Welkom</a:t>
            </a:r>
          </a:p>
          <a:p>
            <a:pPr marL="342900" indent="-342900">
              <a:spcBef>
                <a:spcPct val="20000"/>
              </a:spcBef>
              <a:buFont typeface="Arial" pitchFamily="34" charset="0"/>
              <a:buChar char="•"/>
              <a:defRPr/>
            </a:pPr>
            <a:r>
              <a:rPr lang="nl-NL" dirty="0" smtClean="0">
                <a:solidFill>
                  <a:schemeClr val="bg1"/>
                </a:solidFill>
              </a:rPr>
              <a:t>Lesdoelen</a:t>
            </a:r>
          </a:p>
          <a:p>
            <a:pPr marL="342900" indent="-342900">
              <a:spcBef>
                <a:spcPct val="20000"/>
              </a:spcBef>
              <a:buFont typeface="Arial" pitchFamily="34" charset="0"/>
              <a:buChar char="•"/>
              <a:defRPr/>
            </a:pPr>
            <a:r>
              <a:rPr lang="nl-NL" dirty="0" smtClean="0">
                <a:solidFill>
                  <a:schemeClr val="bg1"/>
                </a:solidFill>
              </a:rPr>
              <a:t>Vorige les</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Voltaire</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De Verlichting</a:t>
            </a:r>
            <a:endParaRPr lang="nl-NL" dirty="0">
              <a:solidFill>
                <a:schemeClr val="bg1"/>
              </a:solidFill>
            </a:endParaRPr>
          </a:p>
          <a:p>
            <a:pPr marL="342900" indent="-342900">
              <a:spcBef>
                <a:spcPct val="20000"/>
              </a:spcBef>
              <a:buFont typeface="Arial" pitchFamily="34" charset="0"/>
              <a:buChar char="•"/>
              <a:defRPr/>
            </a:pPr>
            <a:r>
              <a:rPr lang="nl-NL" dirty="0" smtClean="0">
                <a:solidFill>
                  <a:schemeClr val="bg1"/>
                </a:solidFill>
              </a:rPr>
              <a:t>Herhaling</a:t>
            </a:r>
            <a:endParaRPr lang="nl-NL" dirty="0">
              <a:solidFill>
                <a:schemeClr val="bg1"/>
              </a:solidFill>
            </a:endParaRPr>
          </a:p>
          <a:p>
            <a:pPr marL="342900" indent="-342900">
              <a:spcBef>
                <a:spcPct val="20000"/>
              </a:spcBef>
              <a:buFont typeface="Arial" pitchFamily="34" charset="0"/>
              <a:buChar char="•"/>
              <a:defRPr/>
            </a:pPr>
            <a:r>
              <a:rPr lang="nl-NL" b="1" i="1" dirty="0" smtClean="0">
                <a:solidFill>
                  <a:schemeClr val="bg1"/>
                </a:solidFill>
              </a:rPr>
              <a:t>Afsluiting</a:t>
            </a:r>
            <a:endParaRPr lang="nl-NL" b="1" i="1" dirty="0">
              <a:solidFill>
                <a:schemeClr val="bg1"/>
              </a:solidFill>
            </a:endParaRPr>
          </a:p>
        </p:txBody>
      </p:sp>
      <p:sp>
        <p:nvSpPr>
          <p:cNvPr id="6" name="Tijdelijke aanduiding voor inhoud 2"/>
          <p:cNvSpPr>
            <a:spLocks noGrp="1"/>
          </p:cNvSpPr>
          <p:nvPr>
            <p:ph idx="1"/>
          </p:nvPr>
        </p:nvSpPr>
        <p:spPr>
          <a:xfrm>
            <a:off x="3863752" y="1556792"/>
            <a:ext cx="8208912" cy="4569373"/>
          </a:xfrm>
        </p:spPr>
        <p:txBody>
          <a:bodyPr>
            <a:normAutofit/>
          </a:bodyPr>
          <a:lstStyle/>
          <a:p>
            <a:pPr>
              <a:buNone/>
            </a:pPr>
            <a:r>
              <a:rPr lang="nl-NL" dirty="0" smtClean="0">
                <a:solidFill>
                  <a:schemeClr val="accent3">
                    <a:lumMod val="50000"/>
                  </a:schemeClr>
                </a:solidFill>
              </a:rPr>
              <a:t>Volgende les:</a:t>
            </a:r>
          </a:p>
          <a:p>
            <a:pPr>
              <a:buNone/>
            </a:pPr>
            <a:r>
              <a:rPr lang="nl-NL" dirty="0" smtClean="0">
                <a:solidFill>
                  <a:schemeClr val="accent3">
                    <a:lumMod val="50000"/>
                  </a:schemeClr>
                </a:solidFill>
              </a:rPr>
              <a:t>Verlichte vorsten!</a:t>
            </a:r>
          </a:p>
          <a:p>
            <a:pPr>
              <a:buNone/>
            </a:pPr>
            <a:endParaRPr lang="nl-NL" dirty="0" smtClean="0">
              <a:solidFill>
                <a:schemeClr val="accent3">
                  <a:lumMod val="50000"/>
                </a:schemeClr>
              </a:solidFill>
            </a:endParaRPr>
          </a:p>
          <a:p>
            <a:pPr>
              <a:buNone/>
            </a:pPr>
            <a:r>
              <a:rPr lang="nl-NL" b="1" dirty="0" smtClean="0">
                <a:solidFill>
                  <a:schemeClr val="accent3">
                    <a:lumMod val="50000"/>
                  </a:schemeClr>
                </a:solidFill>
              </a:rPr>
              <a:t>Vraag van vandaag:</a:t>
            </a:r>
          </a:p>
          <a:p>
            <a:pPr marL="0" indent="0">
              <a:buNone/>
            </a:pPr>
            <a:r>
              <a:rPr lang="nl-NL" dirty="0" smtClean="0">
                <a:solidFill>
                  <a:schemeClr val="accent3">
                    <a:lumMod val="50000"/>
                  </a:schemeClr>
                </a:solidFill>
              </a:rPr>
              <a:t>Geef een voorbeeld van continuïteit en van verandering in de periode voor en na de verlichting.</a:t>
            </a:r>
          </a:p>
        </p:txBody>
      </p:sp>
    </p:spTree>
    <p:extLst>
      <p:ext uri="{BB962C8B-B14F-4D97-AF65-F5344CB8AC3E}">
        <p14:creationId xmlns:p14="http://schemas.microsoft.com/office/powerpoint/2010/main" val="3519282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539</Words>
  <Application>Microsoft Office PowerPoint</Application>
  <PresentationFormat>Breedbeeld</PresentationFormat>
  <Paragraphs>130</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Office-thema</vt:lpstr>
      <vt:lpstr>De Verlichting en verlicht absolutisme</vt:lpstr>
      <vt:lpstr>Lesdoelen</vt:lpstr>
      <vt:lpstr>Vorige Les</vt:lpstr>
      <vt:lpstr>PowerPoint-presentatie</vt:lpstr>
      <vt:lpstr>De Verlichting</vt:lpstr>
      <vt:lpstr>De Verlichting</vt:lpstr>
      <vt:lpstr>De Verlichting (Verlicht Absolutisme)</vt:lpstr>
      <vt:lpstr>Herhaling</vt:lpstr>
      <vt:lpstr>Afsluiting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century of great change</dc:title>
  <dc:creator>Monique</dc:creator>
  <cp:lastModifiedBy>Paul de Haan</cp:lastModifiedBy>
  <cp:revision>68</cp:revision>
  <dcterms:created xsi:type="dcterms:W3CDTF">2016-08-23T07:40:09Z</dcterms:created>
  <dcterms:modified xsi:type="dcterms:W3CDTF">2019-08-05T09:55:11Z</dcterms:modified>
</cp:coreProperties>
</file>